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 b="def" i="def"/>
      <a:tcStyle>
        <a:tcBdr/>
        <a:fill>
          <a:solidFill>
            <a:srgbClr val="EE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 b="def" i="def"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 b="def" i="def"/>
      <a:tcStyle>
        <a:tcBdr/>
        <a:fill>
          <a:solidFill>
            <a:srgbClr val="EEED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gif>
</file>

<file path=ppt/media/image1.jpeg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Trebuchet MS"/>
      </a:defRPr>
    </a:lvl1pPr>
    <a:lvl2pPr indent="228600" latinLnBrk="0">
      <a:defRPr sz="1200">
        <a:latin typeface="+mn-lt"/>
        <a:ea typeface="+mn-ea"/>
        <a:cs typeface="+mn-cs"/>
        <a:sym typeface="Trebuchet MS"/>
      </a:defRPr>
    </a:lvl2pPr>
    <a:lvl3pPr indent="457200" latinLnBrk="0">
      <a:defRPr sz="1200">
        <a:latin typeface="+mn-lt"/>
        <a:ea typeface="+mn-ea"/>
        <a:cs typeface="+mn-cs"/>
        <a:sym typeface="Trebuchet MS"/>
      </a:defRPr>
    </a:lvl3pPr>
    <a:lvl4pPr indent="685800" latinLnBrk="0">
      <a:defRPr sz="1200">
        <a:latin typeface="+mn-lt"/>
        <a:ea typeface="+mn-ea"/>
        <a:cs typeface="+mn-cs"/>
        <a:sym typeface="Trebuchet MS"/>
      </a:defRPr>
    </a:lvl4pPr>
    <a:lvl5pPr indent="914400" latinLnBrk="0">
      <a:defRPr sz="1200">
        <a:latin typeface="+mn-lt"/>
        <a:ea typeface="+mn-ea"/>
        <a:cs typeface="+mn-cs"/>
        <a:sym typeface="Trebuchet MS"/>
      </a:defRPr>
    </a:lvl5pPr>
    <a:lvl6pPr indent="1143000" latinLnBrk="0">
      <a:defRPr sz="1200">
        <a:latin typeface="+mn-lt"/>
        <a:ea typeface="+mn-ea"/>
        <a:cs typeface="+mn-cs"/>
        <a:sym typeface="Trebuchet MS"/>
      </a:defRPr>
    </a:lvl6pPr>
    <a:lvl7pPr indent="1371600" latinLnBrk="0">
      <a:defRPr sz="1200">
        <a:latin typeface="+mn-lt"/>
        <a:ea typeface="+mn-ea"/>
        <a:cs typeface="+mn-cs"/>
        <a:sym typeface="Trebuchet MS"/>
      </a:defRPr>
    </a:lvl7pPr>
    <a:lvl8pPr indent="1600200" latinLnBrk="0">
      <a:defRPr sz="1200">
        <a:latin typeface="+mn-lt"/>
        <a:ea typeface="+mn-ea"/>
        <a:cs typeface="+mn-cs"/>
        <a:sym typeface="Trebuchet MS"/>
      </a:defRPr>
    </a:lvl8pPr>
    <a:lvl9pPr indent="1828800" latinLnBrk="0">
      <a:defRPr sz="1200">
        <a:latin typeface="+mn-lt"/>
        <a:ea typeface="+mn-ea"/>
        <a:cs typeface="+mn-cs"/>
        <a:sym typeface="Trebuchet M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7"/>
              <a:ext cx="842597" cy="5666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3" name="Texto del título"/>
          <p:cNvSpPr txBox="1"/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pPr/>
            <a:r>
              <a:t>Texto del título</a:t>
            </a:r>
          </a:p>
        </p:txBody>
      </p:sp>
      <p:sp>
        <p:nvSpPr>
          <p:cNvPr id="34" name="Nivel de texto 1…"/>
          <p:cNvSpPr txBox="1"/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o del título"/>
          <p:cNvSpPr txBox="1"/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15" name="Nivel de texto 1…"/>
          <p:cNvSpPr txBox="1"/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1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o del título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24" name="Nivel de texto 1…"/>
          <p:cNvSpPr txBox="1"/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25" name="Text Placeholder 2"/>
          <p:cNvSpPr/>
          <p:nvPr>
            <p:ph type="body" sz="quarter" idx="13"/>
          </p:nvPr>
        </p:nvSpPr>
        <p:spPr>
          <a:xfrm>
            <a:off x="677334" y="4470399"/>
            <a:ext cx="8596670" cy="1570964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</a:p>
        </p:txBody>
      </p:sp>
      <p:sp>
        <p:nvSpPr>
          <p:cNvPr id="126" name="TextBox 19"/>
          <p:cNvSpPr txBox="1"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o del título"/>
          <p:cNvSpPr txBox="1"/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36" name="Nivel de texto 1…"/>
          <p:cNvSpPr txBox="1"/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o del título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45" name="Nivel de texto 1…"/>
          <p:cNvSpPr txBox="1"/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46" name="Text Placeholder 2"/>
          <p:cNvSpPr/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</a:p>
        </p:txBody>
      </p:sp>
      <p:sp>
        <p:nvSpPr>
          <p:cNvPr id="147" name="TextBox 23"/>
          <p:cNvSpPr txBox="1"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4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o del título"/>
          <p:cNvSpPr txBox="1"/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57" name="Nivel de texto 1…"/>
          <p:cNvSpPr txBox="1"/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58" name="Text Placeholder 2"/>
          <p:cNvSpPr/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</a:p>
        </p:txBody>
      </p:sp>
      <p:sp>
        <p:nvSpPr>
          <p:cNvPr id="15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el título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67" name="Nivel de texto 1…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6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el título"/>
          <p:cNvSpPr txBox="1"/>
          <p:nvPr>
            <p:ph type="title"/>
          </p:nvPr>
        </p:nvSpPr>
        <p:spPr>
          <a:xfrm>
            <a:off x="7967673" y="609598"/>
            <a:ext cx="1304744" cy="5251453"/>
          </a:xfrm>
          <a:prstGeom prst="rect">
            <a:avLst/>
          </a:prstGeom>
        </p:spPr>
        <p:txBody>
          <a:bodyPr anchor="ctr"/>
          <a:lstStyle/>
          <a:p>
            <a:pPr/>
            <a:r>
              <a:t>Texto del título</a:t>
            </a:r>
          </a:p>
        </p:txBody>
      </p:sp>
      <p:sp>
        <p:nvSpPr>
          <p:cNvPr id="176" name="Nivel de texto 1…"/>
          <p:cNvSpPr txBox="1"/>
          <p:nvPr>
            <p:ph type="body" idx="1"/>
          </p:nvPr>
        </p:nvSpPr>
        <p:spPr>
          <a:xfrm>
            <a:off x="677335" y="609600"/>
            <a:ext cx="7060150" cy="5251450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o del título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3" name="Nivel de texto 1…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o del título"/>
          <p:cNvSpPr txBox="1"/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pPr/>
            <a:r>
              <a:t>Texto del título</a:t>
            </a:r>
          </a:p>
        </p:txBody>
      </p:sp>
      <p:sp>
        <p:nvSpPr>
          <p:cNvPr id="52" name="Nivel de texto 1…"/>
          <p:cNvSpPr txBox="1"/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o del título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61" name="Nivel de texto 1…"/>
          <p:cNvSpPr txBox="1"/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o del título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70" name="Nivel de texto 1…"/>
          <p:cNvSpPr txBox="1"/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1" name="Text Placeholder 4"/>
          <p:cNvSpPr/>
          <p:nvPr>
            <p:ph type="body" sz="quarter" idx="13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</a:p>
        </p:txBody>
      </p:sp>
      <p:sp>
        <p:nvSpPr>
          <p:cNvPr id="7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o del título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8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o del título"/>
          <p:cNvSpPr txBox="1"/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Texto del título</a:t>
            </a:r>
          </a:p>
        </p:txBody>
      </p:sp>
      <p:sp>
        <p:nvSpPr>
          <p:cNvPr id="95" name="Nivel de texto 1…"/>
          <p:cNvSpPr txBox="1"/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6" name="Text Placeholder 3"/>
          <p:cNvSpPr/>
          <p:nvPr>
            <p:ph type="body" sz="quarter" idx="13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9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o del título"/>
          <p:cNvSpPr txBox="1"/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05" name="Picture Placeholder 2"/>
          <p:cNvSpPr/>
          <p:nvPr>
            <p:ph type="pic" sz="half" idx="13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6" name="Nivel de texto 1…"/>
          <p:cNvSpPr txBox="1"/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3" name="Texto del título"/>
          <p:cNvSpPr txBox="1"/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14" name="Nivel de texto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5" name="Número de diapositiva"/>
          <p:cNvSpPr txBox="1"/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hostcode.in/2016/09/28/app-architecture-study-whatsapp-a-look-into-the-design/" TargetMode="External"/><Relationship Id="rId3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tudio/" TargetMode="External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ítulo 1"/>
          <p:cNvSpPr txBox="1"/>
          <p:nvPr>
            <p:ph type="ctr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/>
          <a:lstStyle/>
          <a:p>
            <a:pPr/>
            <a:r>
              <a:t>App Android desde 0</a:t>
            </a:r>
          </a:p>
        </p:txBody>
      </p:sp>
      <p:sp>
        <p:nvSpPr>
          <p:cNvPr id="187" name="Subtítulo 2"/>
          <p:cNvSpPr txBox="1"/>
          <p:nvPr>
            <p:ph type="subTitle" sz="quarter" idx="1"/>
          </p:nvPr>
        </p:nvSpPr>
        <p:spPr>
          <a:xfrm>
            <a:off x="1507067" y="4050832"/>
            <a:ext cx="7766937" cy="1096900"/>
          </a:xfrm>
          <a:prstGeom prst="rect">
            <a:avLst/>
          </a:prstGeom>
        </p:spPr>
        <p:txBody>
          <a:bodyPr/>
          <a:lstStyle/>
          <a:p>
            <a:pPr/>
            <a:r>
              <a:t>Kotlin, MVP, test unitarios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1.4 Parte visual App</a:t>
            </a:r>
          </a:p>
        </p:txBody>
      </p:sp>
      <p:sp>
        <p:nvSpPr>
          <p:cNvPr id="218" name="Marcador de contenido 6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99CA3C"/>
                </a:solidFill>
                <a:uFill>
                  <a:solidFill>
                    <a:srgbClr val="99CA3C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404040"/>
                </a:solidFill>
                <a:uFillTx/>
              </a:defRPr>
            </a:pPr>
            <a:r>
              <a:rPr u="sng">
                <a:solidFill>
                  <a:srgbClr val="99CA3C"/>
                </a:solidFill>
                <a:uFill>
                  <a:solidFill>
                    <a:srgbClr val="99CA3C"/>
                  </a:solidFill>
                </a:uFill>
                <a:hlinkClick r:id="rId2" invalidUrl="" action="" tgtFrame="" tooltip="" history="1" highlightClick="0" endSnd="0"/>
              </a:rPr>
              <a:t>http://ghostcode.in/2016/09/28/app-architecture-study-whatsapp-a-look-into-the-design/</a:t>
            </a:r>
          </a:p>
        </p:txBody>
      </p:sp>
      <p:pic>
        <p:nvPicPr>
          <p:cNvPr id="219" name="Imagen 8" descr="Imagen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91170" y="2785711"/>
            <a:ext cx="6567577" cy="368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559" y="3428139"/>
            <a:ext cx="3431459" cy="132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1.4 Parte visual App</a:t>
            </a:r>
          </a:p>
        </p:txBody>
      </p:sp>
      <p:sp>
        <p:nvSpPr>
          <p:cNvPr id="223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b="1"/>
            </a:pPr>
            <a:r>
              <a:t>LinearLayout</a:t>
            </a:r>
            <a:r>
              <a:rPr b="0"/>
              <a:t>: vistas en formato horizontal o vertical</a:t>
            </a:r>
            <a:endParaRPr b="0"/>
          </a:p>
          <a:p>
            <a:pPr marL="0" indent="0">
              <a:buSzTx/>
              <a:buFont typeface="Wingdings 3"/>
              <a:buNone/>
            </a:pPr>
          </a:p>
          <a:p>
            <a:pPr>
              <a:buFont typeface="Arial"/>
              <a:buChar char="•"/>
              <a:defRPr b="1"/>
            </a:pPr>
            <a:r>
              <a:t>RelativeLayout</a:t>
            </a:r>
            <a:r>
              <a:rPr b="0"/>
              <a:t>: vistas dependientes del resto de vistas</a:t>
            </a:r>
            <a:endParaRPr b="0"/>
          </a:p>
          <a:p>
            <a:pPr marL="0" indent="0">
              <a:buSzTx/>
              <a:buFont typeface="Wingdings 3"/>
              <a:buNone/>
            </a:pPr>
          </a:p>
          <a:p>
            <a:pPr marL="0" indent="0">
              <a:buSzTx/>
              <a:buFont typeface="Wingdings 3"/>
              <a:buNone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  <a:defRPr b="1"/>
            </a:pPr>
            <a:r>
              <a:t>ConstraintLayout</a:t>
            </a:r>
            <a:r>
              <a:rPr b="0"/>
              <a:t>: vistas diseñadas con parte gráfica IDE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1.5 Kotlin</a:t>
            </a:r>
          </a:p>
        </p:txBody>
      </p:sp>
      <p:sp>
        <p:nvSpPr>
          <p:cNvPr id="226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t>Lenguaje de programación orientado a objetos</a:t>
            </a:r>
          </a:p>
          <a:p>
            <a:pPr>
              <a:buFont typeface="Arial"/>
              <a:buChar char="•"/>
            </a:pPr>
            <a:r>
              <a:t>Corre sobre la máquina virtual de Java</a:t>
            </a:r>
          </a:p>
          <a:p>
            <a:pPr>
              <a:buFont typeface="Arial"/>
              <a:buChar char="•"/>
            </a:pPr>
            <a:r>
              <a:t>Google IO 2017, soporte oficial</a:t>
            </a:r>
          </a:p>
          <a:p>
            <a:pPr>
              <a:buFont typeface="Arial"/>
              <a:buChar char="•"/>
            </a:pPr>
            <a:r>
              <a:t>var -&gt; variable mutable, puede cambiar su valor</a:t>
            </a:r>
          </a:p>
          <a:p>
            <a:pPr>
              <a:buFont typeface="Arial"/>
              <a:buChar char="•"/>
            </a:pPr>
            <a:r>
              <a:t>val -&gt; variable inmutable, no se puede cambiar su valor</a:t>
            </a:r>
          </a:p>
        </p:txBody>
      </p:sp>
      <p:pic>
        <p:nvPicPr>
          <p:cNvPr id="227" name="Captura de pantalla 2018-06-28 a las 8.46.31.png" descr="Captura de pantalla 2018-06-28 a las 8.46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409" y="4654736"/>
            <a:ext cx="4768072" cy="6579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Captura de pantalla 2018-06-28 a las 8.47.39.png" descr="Captura de pantalla 2018-06-28 a las 8.47.3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71719" y="4639525"/>
            <a:ext cx="4918551" cy="688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1.5 Kotlin</a:t>
            </a:r>
          </a:p>
        </p:txBody>
      </p:sp>
      <p:sp>
        <p:nvSpPr>
          <p:cNvPr id="231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t>Interface:</a:t>
            </a: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</a:p>
          <a:p>
            <a:pPr>
              <a:buFont typeface="Arial"/>
              <a:buChar char="•"/>
            </a:pPr>
            <a:r>
              <a:t>Data class:</a:t>
            </a:r>
          </a:p>
        </p:txBody>
      </p:sp>
      <p:pic>
        <p:nvPicPr>
          <p:cNvPr id="232" name="Captura de pantalla 2018-06-28 a las 8.48.59.png" descr="Captura de pantalla 2018-06-28 a las 8.48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9879" y="2790110"/>
            <a:ext cx="5181601" cy="104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Captura de pantalla 2018-06-28 a las 8.49.27.png" descr="Captura de pantalla 2018-06-28 a las 8.49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3900" y="5029706"/>
            <a:ext cx="8519165" cy="264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2. Taller App Android</a:t>
            </a:r>
          </a:p>
        </p:txBody>
      </p:sp>
      <p:sp>
        <p:nvSpPr>
          <p:cNvPr id="236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t>Ya somos expertos teóricos en MVP, parte visual de una app, y código en Kotlin...</a:t>
            </a:r>
          </a:p>
          <a:p>
            <a:pPr>
              <a:buFont typeface="Arial"/>
              <a:buChar char="•"/>
            </a:pPr>
            <a:r>
              <a:t>Toca ponerse manos a la obra:</a:t>
            </a:r>
          </a:p>
          <a:p>
            <a:pPr marL="0" indent="0">
              <a:buSzTx/>
              <a:buFont typeface="Wingdings 3"/>
              <a:buNone/>
            </a:pPr>
            <a:r>
              <a:t>     https://github.com/OscarGonzalezLesaga/MVPKotlin</a:t>
            </a:r>
          </a:p>
        </p:txBody>
      </p:sp>
      <p:pic>
        <p:nvPicPr>
          <p:cNvPr id="237" name="Imagen 4" descr="Imagen 4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21075" y="3801397"/>
            <a:ext cx="3824749" cy="2893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Índice</a:t>
            </a:r>
          </a:p>
        </p:txBody>
      </p:sp>
      <p:sp>
        <p:nvSpPr>
          <p:cNvPr id="190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AutoNum type="arabicPeriod" startAt="1"/>
              <a:defRPr>
                <a:solidFill>
                  <a:srgbClr val="000000"/>
                </a:solidFill>
              </a:defRPr>
            </a:pPr>
            <a:r>
              <a:t>Teoría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  <a:r>
              <a:t>Android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  <a:r>
              <a:t>IDE (Android Studio)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  <a:r>
              <a:t>MVP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  <a:r>
              <a:t>Parte visual de una app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  <a:r>
              <a:t>Kotlin</a:t>
            </a:r>
          </a:p>
          <a:p>
            <a:pPr lvl="1" marL="742950" indent="-285750">
              <a:buAutoNum type="arabicPeriod" startAt="1"/>
              <a:defRPr sz="1600">
                <a:solidFill>
                  <a:srgbClr val="000000"/>
                </a:solidFill>
              </a:defRPr>
            </a:pPr>
          </a:p>
          <a:p>
            <a:pPr>
              <a:buAutoNum type="arabicPeriod" startAt="1"/>
              <a:defRPr>
                <a:solidFill>
                  <a:srgbClr val="000000"/>
                </a:solidFill>
              </a:defRPr>
            </a:pPr>
            <a:r>
              <a:t>Taller App Android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1.1 Android</a:t>
            </a:r>
          </a:p>
        </p:txBody>
      </p:sp>
      <p:sp>
        <p:nvSpPr>
          <p:cNvPr id="193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b="1"/>
            </a:pPr>
            <a:r>
              <a:t>Android</a:t>
            </a:r>
            <a:r>
              <a:rPr b="0"/>
              <a:t> es un sistema opertativo basado en el núcleo Linux.</a:t>
            </a:r>
            <a:endParaRPr b="0"/>
          </a:p>
          <a:p>
            <a:pPr>
              <a:buFont typeface="Arial"/>
              <a:buChar char="•"/>
            </a:pPr>
            <a:r>
              <a:t>Desarrollado por </a:t>
            </a:r>
            <a:r>
              <a:rPr b="1"/>
              <a:t>Android Inc.</a:t>
            </a:r>
            <a:endParaRPr b="1"/>
          </a:p>
          <a:p>
            <a:pPr>
              <a:buFont typeface="Arial"/>
              <a:buChar char="•"/>
            </a:pPr>
            <a:r>
              <a:t>En 2005, </a:t>
            </a:r>
            <a:r>
              <a:rPr b="1"/>
              <a:t>Google </a:t>
            </a:r>
            <a:r>
              <a:t>compra </a:t>
            </a:r>
            <a:r>
              <a:rPr b="1"/>
              <a:t>Android Inc.</a:t>
            </a:r>
            <a:endParaRPr b="1"/>
          </a:p>
          <a:p>
            <a:pPr>
              <a:buFont typeface="Arial"/>
              <a:buChar char="•"/>
              <a:defRPr b="1"/>
            </a:pPr>
            <a:r>
              <a:t>Android </a:t>
            </a:r>
            <a:r>
              <a:rPr b="0"/>
              <a:t>fue presentado en </a:t>
            </a:r>
            <a:r>
              <a:t>2007</a:t>
            </a:r>
          </a:p>
          <a:p>
            <a:pPr>
              <a:buFont typeface="Arial"/>
              <a:buChar char="•"/>
            </a:pPr>
            <a:r>
              <a:t>Última versión: </a:t>
            </a:r>
            <a:r>
              <a:rPr b="1"/>
              <a:t>Android 8.1 Oreo</a:t>
            </a:r>
            <a:endParaRPr b="1"/>
          </a:p>
          <a:p>
            <a:pPr>
              <a:buFont typeface="Arial"/>
              <a:buChar char="•"/>
            </a:pPr>
            <a:r>
              <a:t>El 17 de mayo de 2017, se presentó </a:t>
            </a:r>
            <a:r>
              <a:rPr b="1"/>
              <a:t>Android 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1.2 IDE (Android Studio)</a:t>
            </a:r>
          </a:p>
        </p:txBody>
      </p:sp>
      <p:sp>
        <p:nvSpPr>
          <p:cNvPr id="196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t>Antiguamente, </a:t>
            </a:r>
            <a:r>
              <a:rPr b="1"/>
              <a:t>Eclipse </a:t>
            </a:r>
            <a:r>
              <a:t>con SDK Android</a:t>
            </a:r>
          </a:p>
          <a:p>
            <a:pPr>
              <a:buFont typeface="Arial"/>
              <a:buChar char="•"/>
            </a:pPr>
            <a:r>
              <a:t>Última versión estable Android Studio -&gt; </a:t>
            </a:r>
            <a:r>
              <a:rPr b="1"/>
              <a:t>3.1.3</a:t>
            </a:r>
            <a:endParaRPr b="1"/>
          </a:p>
          <a:p>
            <a:pPr>
              <a:buFont typeface="Arial"/>
              <a:buChar char="•"/>
            </a:pPr>
            <a:r>
              <a:t>Está basado en el software </a:t>
            </a:r>
            <a:r>
              <a:rPr b="1"/>
              <a:t>IntelliJ IDEA</a:t>
            </a:r>
            <a:endParaRPr b="1"/>
          </a:p>
          <a:p>
            <a:pPr>
              <a:buFont typeface="Arial"/>
              <a:buChar char="•"/>
            </a:pPr>
            <a:r>
              <a:t>Descarga:</a:t>
            </a:r>
          </a:p>
          <a:p>
            <a:pPr>
              <a:buSzTx/>
              <a:buFont typeface="Wingdings 3"/>
              <a:buNone/>
            </a:pPr>
            <a:r>
              <a:t>          </a:t>
            </a:r>
            <a:r>
              <a:rPr u="sng">
                <a:solidFill>
                  <a:srgbClr val="99CA3C"/>
                </a:solidFill>
                <a:uFill>
                  <a:solidFill>
                    <a:srgbClr val="99CA3C"/>
                  </a:solidFill>
                </a:uFill>
                <a:hlinkClick r:id="rId2" invalidUrl="" action="" tgtFrame="" tooltip="" history="1" highlightClick="0" endSnd="0"/>
              </a:rPr>
              <a:t>https://developer.android.com/studio/</a:t>
            </a:r>
          </a:p>
        </p:txBody>
      </p:sp>
      <p:pic>
        <p:nvPicPr>
          <p:cNvPr id="197" name="Imagen 4" descr="Imagen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36474" y="4407551"/>
            <a:ext cx="4540370" cy="1651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1.2 IDE</a:t>
            </a:r>
          </a:p>
        </p:txBody>
      </p:sp>
      <p:pic>
        <p:nvPicPr>
          <p:cNvPr id="200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198" y="1374777"/>
            <a:ext cx="8763163" cy="54769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1.2 IDE</a:t>
            </a:r>
          </a:p>
        </p:txBody>
      </p:sp>
      <p:pic>
        <p:nvPicPr>
          <p:cNvPr id="203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198" y="1374777"/>
            <a:ext cx="8763163" cy="54769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1.3 MVP</a:t>
            </a:r>
          </a:p>
        </p:txBody>
      </p:sp>
      <p:sp>
        <p:nvSpPr>
          <p:cNvPr id="206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t>MVP es un </a:t>
            </a:r>
            <a:r>
              <a:rPr b="1"/>
              <a:t>patrón arquitectónico</a:t>
            </a:r>
            <a:r>
              <a:t> de interfaz de usuario diseñada para facilitar </a:t>
            </a:r>
            <a:r>
              <a:rPr b="1"/>
              <a:t>pruebas</a:t>
            </a:r>
            <a:r>
              <a:t> de unidad </a:t>
            </a:r>
            <a:r>
              <a:rPr b="1"/>
              <a:t>automatizada </a:t>
            </a:r>
            <a:r>
              <a:t>y mejora la separación de la lógica</a:t>
            </a:r>
          </a:p>
          <a:p>
            <a:pPr>
              <a:buFont typeface="Arial"/>
              <a:buChar char="•"/>
            </a:pPr>
            <a:r>
              <a:t>Se basa en:</a:t>
            </a:r>
          </a:p>
          <a:p>
            <a:pPr lvl="1" marL="457200" indent="0">
              <a:buFont typeface="Arial"/>
              <a:buChar char="•"/>
              <a:defRPr sz="1600"/>
            </a:pPr>
            <a:r>
              <a:t> </a:t>
            </a:r>
            <a:r>
              <a:rPr b="1"/>
              <a:t>Model</a:t>
            </a:r>
            <a:r>
              <a:t>: modelado de datos, bbdd …</a:t>
            </a:r>
          </a:p>
          <a:p>
            <a:pPr lvl="1" marL="457200" indent="0">
              <a:buFont typeface="Arial"/>
              <a:buChar char="•"/>
              <a:defRPr b="1" sz="1600"/>
            </a:pPr>
            <a:r>
              <a:t> Presenter</a:t>
            </a:r>
            <a:r>
              <a:rPr b="0"/>
              <a:t>: actúa sobre el modelo de datos y la vista</a:t>
            </a:r>
          </a:p>
          <a:p>
            <a:pPr lvl="1" marL="457200" indent="0">
              <a:buFont typeface="Arial"/>
              <a:buChar char="•"/>
              <a:defRPr sz="1600"/>
            </a:pPr>
            <a:r>
              <a:t> </a:t>
            </a:r>
            <a:r>
              <a:rPr b="1"/>
              <a:t>View:</a:t>
            </a:r>
            <a:r>
              <a:t> interfaz de datos</a:t>
            </a:r>
          </a:p>
        </p:txBody>
      </p:sp>
      <p:pic>
        <p:nvPicPr>
          <p:cNvPr id="207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4624" y="3959581"/>
            <a:ext cx="3099619" cy="27119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1.4 Parte visual App</a:t>
            </a:r>
          </a:p>
        </p:txBody>
      </p:sp>
      <p:sp>
        <p:nvSpPr>
          <p:cNvPr id="210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>
            <a:lvl1pPr>
              <a:buFont typeface="Arial"/>
              <a:buChar char="•"/>
            </a:lvl1pPr>
          </a:lstStyle>
          <a:p>
            <a:pPr/>
            <a:r>
              <a:t>Activity:</a:t>
            </a:r>
          </a:p>
        </p:txBody>
      </p:sp>
      <p:pic>
        <p:nvPicPr>
          <p:cNvPr id="211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33777" y="2592621"/>
            <a:ext cx="3738715" cy="42168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ítulo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1.4 Parte visual App</a:t>
            </a:r>
          </a:p>
        </p:txBody>
      </p:sp>
      <p:sp>
        <p:nvSpPr>
          <p:cNvPr id="214" name="Marcador de contenido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>
            <a:lvl1pPr>
              <a:buFont typeface="Arial"/>
              <a:buChar char="•"/>
            </a:lvl1pPr>
          </a:lstStyle>
          <a:p>
            <a:pPr/>
            <a:r>
              <a:t>Fragment:</a:t>
            </a:r>
          </a:p>
        </p:txBody>
      </p:sp>
      <p:pic>
        <p:nvPicPr>
          <p:cNvPr id="215" name="Imagen 4" descr="Imagen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3378" y="2364333"/>
            <a:ext cx="1640657" cy="4387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aceta">
  <a:themeElements>
    <a:clrScheme name="Facet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ceta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aceta">
  <a:themeElements>
    <a:clrScheme name="Facet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ceta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